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3"/>
  </p:sldMasterIdLst>
  <p:notesMasterIdLst>
    <p:notesMasterId r:id="rId25"/>
  </p:notesMasterIdLst>
  <p:sldIdLst>
    <p:sldId id="265" r:id="rId4"/>
    <p:sldId id="258" r:id="rId5"/>
    <p:sldId id="310" r:id="rId6"/>
    <p:sldId id="287" r:id="rId7"/>
    <p:sldId id="279" r:id="rId8"/>
    <p:sldId id="309" r:id="rId9"/>
    <p:sldId id="277" r:id="rId10"/>
    <p:sldId id="261" r:id="rId11"/>
    <p:sldId id="260" r:id="rId12"/>
    <p:sldId id="311" r:id="rId13"/>
    <p:sldId id="280" r:id="rId14"/>
    <p:sldId id="266" r:id="rId15"/>
    <p:sldId id="301" r:id="rId16"/>
    <p:sldId id="288" r:id="rId17"/>
    <p:sldId id="304" r:id="rId18"/>
    <p:sldId id="303" r:id="rId19"/>
    <p:sldId id="308" r:id="rId20"/>
    <p:sldId id="302" r:id="rId21"/>
    <p:sldId id="305" r:id="rId22"/>
    <p:sldId id="306" r:id="rId23"/>
    <p:sldId id="30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2A6BE-B126-4BB9-BC45-015328F32EAC}" v="4" dt="2024-02-22T14:56:32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32" autoAdjust="0"/>
  </p:normalViewPr>
  <p:slideViewPr>
    <p:cSldViewPr snapToGrid="0" snapToObjects="1">
      <p:cViewPr varScale="1">
        <p:scale>
          <a:sx n="53" d="100"/>
          <a:sy n="53" d="100"/>
        </p:scale>
        <p:origin x="11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Geessink" userId="6335f388-e26a-4c67-8a31-dacec8d0f2cb" providerId="ADAL" clId="{02F2A6BE-B126-4BB9-BC45-015328F32EAC}"/>
    <pc:docChg chg="custSel modSld sldOrd">
      <pc:chgData name="Carl Geessink" userId="6335f388-e26a-4c67-8a31-dacec8d0f2cb" providerId="ADAL" clId="{02F2A6BE-B126-4BB9-BC45-015328F32EAC}" dt="2024-02-22T17:55:51.507" v="18" actId="20577"/>
      <pc:docMkLst>
        <pc:docMk/>
      </pc:docMkLst>
      <pc:sldChg chg="ord">
        <pc:chgData name="Carl Geessink" userId="6335f388-e26a-4c67-8a31-dacec8d0f2cb" providerId="ADAL" clId="{02F2A6BE-B126-4BB9-BC45-015328F32EAC}" dt="2024-02-22T16:28:55.108" v="3"/>
        <pc:sldMkLst>
          <pc:docMk/>
          <pc:sldMk cId="3960743522" sldId="279"/>
        </pc:sldMkLst>
      </pc:sldChg>
      <pc:sldChg chg="ord">
        <pc:chgData name="Carl Geessink" userId="6335f388-e26a-4c67-8a31-dacec8d0f2cb" providerId="ADAL" clId="{02F2A6BE-B126-4BB9-BC45-015328F32EAC}" dt="2024-02-22T16:28:50.137" v="1"/>
        <pc:sldMkLst>
          <pc:docMk/>
          <pc:sldMk cId="1462620748" sldId="287"/>
        </pc:sldMkLst>
      </pc:sldChg>
      <pc:sldChg chg="modSp mod">
        <pc:chgData name="Carl Geessink" userId="6335f388-e26a-4c67-8a31-dacec8d0f2cb" providerId="ADAL" clId="{02F2A6BE-B126-4BB9-BC45-015328F32EAC}" dt="2024-02-22T17:55:51.507" v="18" actId="20577"/>
        <pc:sldMkLst>
          <pc:docMk/>
          <pc:sldMk cId="2679181273" sldId="311"/>
        </pc:sldMkLst>
        <pc:spChg chg="mod">
          <ac:chgData name="Carl Geessink" userId="6335f388-e26a-4c67-8a31-dacec8d0f2cb" providerId="ADAL" clId="{02F2A6BE-B126-4BB9-BC45-015328F32EAC}" dt="2024-02-22T17:55:51.507" v="18" actId="20577"/>
          <ac:spMkLst>
            <pc:docMk/>
            <pc:sldMk cId="2679181273" sldId="311"/>
            <ac:spMk id="3" creationId="{266AD750-2C27-F0D5-E412-69CB5BA0F98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D2802-85E5-4BE2-A909-B1A3B28EA63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80E2E82-F8B1-4DCE-BA75-BF09AAC12BFF}">
      <dgm:prSet/>
      <dgm:spPr/>
      <dgm:t>
        <a:bodyPr/>
        <a:lstStyle/>
        <a:p>
          <a:pPr>
            <a:defRPr cap="all"/>
          </a:pPr>
          <a:r>
            <a:rPr lang="nl-NL" b="1"/>
            <a:t>KIESMBO.nl</a:t>
          </a:r>
          <a:endParaRPr lang="en-US"/>
        </a:p>
      </dgm:t>
    </dgm:pt>
    <dgm:pt modelId="{9840FFD5-1F12-4956-80B0-A1203C5F159E}" type="parTrans" cxnId="{4553BA42-768D-49F6-A972-B1E6B51CADE1}">
      <dgm:prSet/>
      <dgm:spPr/>
      <dgm:t>
        <a:bodyPr/>
        <a:lstStyle/>
        <a:p>
          <a:endParaRPr lang="en-US"/>
        </a:p>
      </dgm:t>
    </dgm:pt>
    <dgm:pt modelId="{B4A175B9-455B-4288-B7AE-003167572B99}" type="sibTrans" cxnId="{4553BA42-768D-49F6-A972-B1E6B51CADE1}">
      <dgm:prSet/>
      <dgm:spPr/>
      <dgm:t>
        <a:bodyPr/>
        <a:lstStyle/>
        <a:p>
          <a:endParaRPr lang="en-US"/>
        </a:p>
      </dgm:t>
    </dgm:pt>
    <dgm:pt modelId="{98A68ACB-ED51-4537-A5EB-FBD088858CF6}">
      <dgm:prSet/>
      <dgm:spPr/>
      <dgm:t>
        <a:bodyPr/>
        <a:lstStyle/>
        <a:p>
          <a:pPr>
            <a:defRPr cap="all"/>
          </a:pPr>
          <a:r>
            <a:rPr lang="nl-NL" b="1"/>
            <a:t>Studiekeuzespecial (mail 21/11)</a:t>
          </a:r>
          <a:endParaRPr lang="en-US"/>
        </a:p>
      </dgm:t>
    </dgm:pt>
    <dgm:pt modelId="{4A43D1DE-8348-43BB-A909-436A979EB86F}" type="parTrans" cxnId="{86BF165A-3B7E-4ACE-BBE7-FD2D663768F8}">
      <dgm:prSet/>
      <dgm:spPr/>
      <dgm:t>
        <a:bodyPr/>
        <a:lstStyle/>
        <a:p>
          <a:endParaRPr lang="en-US"/>
        </a:p>
      </dgm:t>
    </dgm:pt>
    <dgm:pt modelId="{D486632C-AE76-4A30-9D72-CDDD7C4855DA}" type="sibTrans" cxnId="{86BF165A-3B7E-4ACE-BBE7-FD2D663768F8}">
      <dgm:prSet/>
      <dgm:spPr/>
      <dgm:t>
        <a:bodyPr/>
        <a:lstStyle/>
        <a:p>
          <a:endParaRPr lang="en-US"/>
        </a:p>
      </dgm:t>
    </dgm:pt>
    <dgm:pt modelId="{05F9A1FF-367C-4B51-96DD-25CB0C838E15}">
      <dgm:prSet/>
      <dgm:spPr/>
      <dgm:t>
        <a:bodyPr/>
        <a:lstStyle/>
        <a:p>
          <a:pPr>
            <a:defRPr cap="all"/>
          </a:pPr>
          <a:r>
            <a:rPr lang="nl-NL" b="1"/>
            <a:t>Sites van de ROC’s</a:t>
          </a:r>
          <a:endParaRPr lang="en-US"/>
        </a:p>
      </dgm:t>
    </dgm:pt>
    <dgm:pt modelId="{FBE9F9D0-6676-481F-8B3F-8C9F7962CCDA}" type="parTrans" cxnId="{942026C3-5744-4F3F-BF18-5C7611A1BAFA}">
      <dgm:prSet/>
      <dgm:spPr/>
      <dgm:t>
        <a:bodyPr/>
        <a:lstStyle/>
        <a:p>
          <a:endParaRPr lang="en-US"/>
        </a:p>
      </dgm:t>
    </dgm:pt>
    <dgm:pt modelId="{342F16B9-6C93-4EE4-92B0-5F8A70514338}" type="sibTrans" cxnId="{942026C3-5744-4F3F-BF18-5C7611A1BAFA}">
      <dgm:prSet/>
      <dgm:spPr/>
      <dgm:t>
        <a:bodyPr/>
        <a:lstStyle/>
        <a:p>
          <a:endParaRPr lang="en-US"/>
        </a:p>
      </dgm:t>
    </dgm:pt>
    <dgm:pt modelId="{5AD426F2-2CA7-46C9-BBF7-58FAE75FEB1A}" type="pres">
      <dgm:prSet presAssocID="{499D2802-85E5-4BE2-A909-B1A3B28EA631}" presName="root" presStyleCnt="0">
        <dgm:presLayoutVars>
          <dgm:dir/>
          <dgm:resizeHandles val="exact"/>
        </dgm:presLayoutVars>
      </dgm:prSet>
      <dgm:spPr/>
    </dgm:pt>
    <dgm:pt modelId="{7FBB7DBA-7762-47F0-84AB-A08F0C42A1EF}" type="pres">
      <dgm:prSet presAssocID="{780E2E82-F8B1-4DCE-BA75-BF09AAC12BFF}" presName="compNode" presStyleCnt="0"/>
      <dgm:spPr/>
    </dgm:pt>
    <dgm:pt modelId="{73250547-1811-4EF8-BCCE-10378ABCE6A9}" type="pres">
      <dgm:prSet presAssocID="{780E2E82-F8B1-4DCE-BA75-BF09AAC12BF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43D86C2-447F-4C24-8B86-9AB3CAFAA218}" type="pres">
      <dgm:prSet presAssocID="{780E2E82-F8B1-4DCE-BA75-BF09AAC12B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D38A0A5-A2BA-4B2D-8AE1-24343E2A5E0A}" type="pres">
      <dgm:prSet presAssocID="{780E2E82-F8B1-4DCE-BA75-BF09AAC12BFF}" presName="spaceRect" presStyleCnt="0"/>
      <dgm:spPr/>
    </dgm:pt>
    <dgm:pt modelId="{A815D9A9-2C06-4E6D-AA49-1294BB1137CF}" type="pres">
      <dgm:prSet presAssocID="{780E2E82-F8B1-4DCE-BA75-BF09AAC12BFF}" presName="textRect" presStyleLbl="revTx" presStyleIdx="0" presStyleCnt="3">
        <dgm:presLayoutVars>
          <dgm:chMax val="1"/>
          <dgm:chPref val="1"/>
        </dgm:presLayoutVars>
      </dgm:prSet>
      <dgm:spPr/>
    </dgm:pt>
    <dgm:pt modelId="{022D5774-417D-4621-9EE4-C6C91FA6F99F}" type="pres">
      <dgm:prSet presAssocID="{B4A175B9-455B-4288-B7AE-003167572B99}" presName="sibTrans" presStyleCnt="0"/>
      <dgm:spPr/>
    </dgm:pt>
    <dgm:pt modelId="{970BCE5B-5F94-4BE7-A569-5D1D84BF4469}" type="pres">
      <dgm:prSet presAssocID="{98A68ACB-ED51-4537-A5EB-FBD088858CF6}" presName="compNode" presStyleCnt="0"/>
      <dgm:spPr/>
    </dgm:pt>
    <dgm:pt modelId="{AD94C213-9BB6-466A-B931-B8C46897F4AF}" type="pres">
      <dgm:prSet presAssocID="{98A68ACB-ED51-4537-A5EB-FBD088858CF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4071641-9601-471C-97F7-56FB5BA3FE23}" type="pres">
      <dgm:prSet presAssocID="{98A68ACB-ED51-4537-A5EB-FBD088858C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venbus"/>
        </a:ext>
      </dgm:extLst>
    </dgm:pt>
    <dgm:pt modelId="{E5705FF0-DEF2-4958-AD36-EAB6E2622FE3}" type="pres">
      <dgm:prSet presAssocID="{98A68ACB-ED51-4537-A5EB-FBD088858CF6}" presName="spaceRect" presStyleCnt="0"/>
      <dgm:spPr/>
    </dgm:pt>
    <dgm:pt modelId="{CB851A08-FED5-4D6B-AFA4-214D7052308C}" type="pres">
      <dgm:prSet presAssocID="{98A68ACB-ED51-4537-A5EB-FBD088858CF6}" presName="textRect" presStyleLbl="revTx" presStyleIdx="1" presStyleCnt="3">
        <dgm:presLayoutVars>
          <dgm:chMax val="1"/>
          <dgm:chPref val="1"/>
        </dgm:presLayoutVars>
      </dgm:prSet>
      <dgm:spPr/>
    </dgm:pt>
    <dgm:pt modelId="{6933F1DC-B1F2-41B3-81A3-D35A8BF9CA05}" type="pres">
      <dgm:prSet presAssocID="{D486632C-AE76-4A30-9D72-CDDD7C4855DA}" presName="sibTrans" presStyleCnt="0"/>
      <dgm:spPr/>
    </dgm:pt>
    <dgm:pt modelId="{2467E2BF-21E5-404D-A1CB-3ADCEEE00ED5}" type="pres">
      <dgm:prSet presAssocID="{05F9A1FF-367C-4B51-96DD-25CB0C838E15}" presName="compNode" presStyleCnt="0"/>
      <dgm:spPr/>
    </dgm:pt>
    <dgm:pt modelId="{E9631111-B326-4DE4-98F0-F32692AA651A}" type="pres">
      <dgm:prSet presAssocID="{05F9A1FF-367C-4B51-96DD-25CB0C838E1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3B2E6E1-B386-44B9-BD18-70E22777D8FB}" type="pres">
      <dgm:prSet presAssocID="{05F9A1FF-367C-4B51-96DD-25CB0C838E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5485F55A-3FF6-426F-8C53-57E990C6013E}" type="pres">
      <dgm:prSet presAssocID="{05F9A1FF-367C-4B51-96DD-25CB0C838E15}" presName="spaceRect" presStyleCnt="0"/>
      <dgm:spPr/>
    </dgm:pt>
    <dgm:pt modelId="{926062B4-60E6-452B-8F17-DBEFE710B84E}" type="pres">
      <dgm:prSet presAssocID="{05F9A1FF-367C-4B51-96DD-25CB0C838E1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553BA42-768D-49F6-A972-B1E6B51CADE1}" srcId="{499D2802-85E5-4BE2-A909-B1A3B28EA631}" destId="{780E2E82-F8B1-4DCE-BA75-BF09AAC12BFF}" srcOrd="0" destOrd="0" parTransId="{9840FFD5-1F12-4956-80B0-A1203C5F159E}" sibTransId="{B4A175B9-455B-4288-B7AE-003167572B99}"/>
    <dgm:cxn modelId="{86BF165A-3B7E-4ACE-BBE7-FD2D663768F8}" srcId="{499D2802-85E5-4BE2-A909-B1A3B28EA631}" destId="{98A68ACB-ED51-4537-A5EB-FBD088858CF6}" srcOrd="1" destOrd="0" parTransId="{4A43D1DE-8348-43BB-A909-436A979EB86F}" sibTransId="{D486632C-AE76-4A30-9D72-CDDD7C4855DA}"/>
    <dgm:cxn modelId="{3DC77E7F-B089-4F36-B87F-013807D2561C}" type="presOf" srcId="{98A68ACB-ED51-4537-A5EB-FBD088858CF6}" destId="{CB851A08-FED5-4D6B-AFA4-214D7052308C}" srcOrd="0" destOrd="0" presId="urn:microsoft.com/office/officeart/2018/5/layout/IconLeafLabelList"/>
    <dgm:cxn modelId="{12415782-2B9D-4D85-8B41-1DF27033E807}" type="presOf" srcId="{499D2802-85E5-4BE2-A909-B1A3B28EA631}" destId="{5AD426F2-2CA7-46C9-BBF7-58FAE75FEB1A}" srcOrd="0" destOrd="0" presId="urn:microsoft.com/office/officeart/2018/5/layout/IconLeafLabelList"/>
    <dgm:cxn modelId="{942026C3-5744-4F3F-BF18-5C7611A1BAFA}" srcId="{499D2802-85E5-4BE2-A909-B1A3B28EA631}" destId="{05F9A1FF-367C-4B51-96DD-25CB0C838E15}" srcOrd="2" destOrd="0" parTransId="{FBE9F9D0-6676-481F-8B3F-8C9F7962CCDA}" sibTransId="{342F16B9-6C93-4EE4-92B0-5F8A70514338}"/>
    <dgm:cxn modelId="{8F8FCBFB-F96C-4032-BD05-F7C1F5C2FBE3}" type="presOf" srcId="{05F9A1FF-367C-4B51-96DD-25CB0C838E15}" destId="{926062B4-60E6-452B-8F17-DBEFE710B84E}" srcOrd="0" destOrd="0" presId="urn:microsoft.com/office/officeart/2018/5/layout/IconLeafLabelList"/>
    <dgm:cxn modelId="{C8046AFC-95A3-4730-9910-0F7D0F1AA7E7}" type="presOf" srcId="{780E2E82-F8B1-4DCE-BA75-BF09AAC12BFF}" destId="{A815D9A9-2C06-4E6D-AA49-1294BB1137CF}" srcOrd="0" destOrd="0" presId="urn:microsoft.com/office/officeart/2018/5/layout/IconLeafLabelList"/>
    <dgm:cxn modelId="{3E69727F-567A-4A3A-8091-E7EB8A395043}" type="presParOf" srcId="{5AD426F2-2CA7-46C9-BBF7-58FAE75FEB1A}" destId="{7FBB7DBA-7762-47F0-84AB-A08F0C42A1EF}" srcOrd="0" destOrd="0" presId="urn:microsoft.com/office/officeart/2018/5/layout/IconLeafLabelList"/>
    <dgm:cxn modelId="{36F8A63C-C96E-47BE-95C9-7FA0703DA4AB}" type="presParOf" srcId="{7FBB7DBA-7762-47F0-84AB-A08F0C42A1EF}" destId="{73250547-1811-4EF8-BCCE-10378ABCE6A9}" srcOrd="0" destOrd="0" presId="urn:microsoft.com/office/officeart/2018/5/layout/IconLeafLabelList"/>
    <dgm:cxn modelId="{8CD3C1B2-F917-4F3E-81BD-463881B9ECAC}" type="presParOf" srcId="{7FBB7DBA-7762-47F0-84AB-A08F0C42A1EF}" destId="{A43D86C2-447F-4C24-8B86-9AB3CAFAA218}" srcOrd="1" destOrd="0" presId="urn:microsoft.com/office/officeart/2018/5/layout/IconLeafLabelList"/>
    <dgm:cxn modelId="{0F6FF278-BC69-485C-ACD1-3F31F5AE1810}" type="presParOf" srcId="{7FBB7DBA-7762-47F0-84AB-A08F0C42A1EF}" destId="{3D38A0A5-A2BA-4B2D-8AE1-24343E2A5E0A}" srcOrd="2" destOrd="0" presId="urn:microsoft.com/office/officeart/2018/5/layout/IconLeafLabelList"/>
    <dgm:cxn modelId="{00F6B301-0327-4C0A-8184-2E38889062BE}" type="presParOf" srcId="{7FBB7DBA-7762-47F0-84AB-A08F0C42A1EF}" destId="{A815D9A9-2C06-4E6D-AA49-1294BB1137CF}" srcOrd="3" destOrd="0" presId="urn:microsoft.com/office/officeart/2018/5/layout/IconLeafLabelList"/>
    <dgm:cxn modelId="{43870CF2-6DD6-425B-8011-756DC36AA4D1}" type="presParOf" srcId="{5AD426F2-2CA7-46C9-BBF7-58FAE75FEB1A}" destId="{022D5774-417D-4621-9EE4-C6C91FA6F99F}" srcOrd="1" destOrd="0" presId="urn:microsoft.com/office/officeart/2018/5/layout/IconLeafLabelList"/>
    <dgm:cxn modelId="{838F64E2-ECB7-4FBC-A894-2BB84A1B0440}" type="presParOf" srcId="{5AD426F2-2CA7-46C9-BBF7-58FAE75FEB1A}" destId="{970BCE5B-5F94-4BE7-A569-5D1D84BF4469}" srcOrd="2" destOrd="0" presId="urn:microsoft.com/office/officeart/2018/5/layout/IconLeafLabelList"/>
    <dgm:cxn modelId="{24D3C25F-BBB8-4446-AAC8-E8C1F0E3AF88}" type="presParOf" srcId="{970BCE5B-5F94-4BE7-A569-5D1D84BF4469}" destId="{AD94C213-9BB6-466A-B931-B8C46897F4AF}" srcOrd="0" destOrd="0" presId="urn:microsoft.com/office/officeart/2018/5/layout/IconLeafLabelList"/>
    <dgm:cxn modelId="{181BD174-6732-4080-A54A-223245A2A3AD}" type="presParOf" srcId="{970BCE5B-5F94-4BE7-A569-5D1D84BF4469}" destId="{34071641-9601-471C-97F7-56FB5BA3FE23}" srcOrd="1" destOrd="0" presId="urn:microsoft.com/office/officeart/2018/5/layout/IconLeafLabelList"/>
    <dgm:cxn modelId="{D7D6343D-337E-40D1-8CC9-5120DA50E4EC}" type="presParOf" srcId="{970BCE5B-5F94-4BE7-A569-5D1D84BF4469}" destId="{E5705FF0-DEF2-4958-AD36-EAB6E2622FE3}" srcOrd="2" destOrd="0" presId="urn:microsoft.com/office/officeart/2018/5/layout/IconLeafLabelList"/>
    <dgm:cxn modelId="{C8B63ECF-F250-4ABF-9ED2-3EBABFC7916A}" type="presParOf" srcId="{970BCE5B-5F94-4BE7-A569-5D1D84BF4469}" destId="{CB851A08-FED5-4D6B-AFA4-214D7052308C}" srcOrd="3" destOrd="0" presId="urn:microsoft.com/office/officeart/2018/5/layout/IconLeafLabelList"/>
    <dgm:cxn modelId="{92EA9FF8-1551-4B92-A6D6-71C5987957CE}" type="presParOf" srcId="{5AD426F2-2CA7-46C9-BBF7-58FAE75FEB1A}" destId="{6933F1DC-B1F2-41B3-81A3-D35A8BF9CA05}" srcOrd="3" destOrd="0" presId="urn:microsoft.com/office/officeart/2018/5/layout/IconLeafLabelList"/>
    <dgm:cxn modelId="{9C93A20D-E3DA-48E1-B37D-F857C4A9E53C}" type="presParOf" srcId="{5AD426F2-2CA7-46C9-BBF7-58FAE75FEB1A}" destId="{2467E2BF-21E5-404D-A1CB-3ADCEEE00ED5}" srcOrd="4" destOrd="0" presId="urn:microsoft.com/office/officeart/2018/5/layout/IconLeafLabelList"/>
    <dgm:cxn modelId="{8DEC031C-A682-4FFA-8292-5205755BC0DC}" type="presParOf" srcId="{2467E2BF-21E5-404D-A1CB-3ADCEEE00ED5}" destId="{E9631111-B326-4DE4-98F0-F32692AA651A}" srcOrd="0" destOrd="0" presId="urn:microsoft.com/office/officeart/2018/5/layout/IconLeafLabelList"/>
    <dgm:cxn modelId="{020EACDB-0716-4A37-A090-8E1BBA8E5731}" type="presParOf" srcId="{2467E2BF-21E5-404D-A1CB-3ADCEEE00ED5}" destId="{B3B2E6E1-B386-44B9-BD18-70E22777D8FB}" srcOrd="1" destOrd="0" presId="urn:microsoft.com/office/officeart/2018/5/layout/IconLeafLabelList"/>
    <dgm:cxn modelId="{9C09E2F6-29E0-4C06-8F0B-3944E9DA7A8F}" type="presParOf" srcId="{2467E2BF-21E5-404D-A1CB-3ADCEEE00ED5}" destId="{5485F55A-3FF6-426F-8C53-57E990C6013E}" srcOrd="2" destOrd="0" presId="urn:microsoft.com/office/officeart/2018/5/layout/IconLeafLabelList"/>
    <dgm:cxn modelId="{45EB2DEC-ABB7-45B4-882C-95856861AC07}" type="presParOf" srcId="{2467E2BF-21E5-404D-A1CB-3ADCEEE00ED5}" destId="{926062B4-60E6-452B-8F17-DBEFE710B84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50547-1811-4EF8-BCCE-10378ABCE6A9}">
      <dsp:nvSpPr>
        <dsp:cNvPr id="0" name=""/>
        <dsp:cNvSpPr/>
      </dsp:nvSpPr>
      <dsp:spPr>
        <a:xfrm>
          <a:off x="679050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D86C2-447F-4C24-8B86-9AB3CAFAA218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5D9A9-2C06-4E6D-AA49-1294BB1137CF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b="1" kern="1200"/>
            <a:t>KIESMBO.nl</a:t>
          </a:r>
          <a:endParaRPr lang="en-US" sz="2500" kern="1200"/>
        </a:p>
      </dsp:txBody>
      <dsp:txXfrm>
        <a:off x="75768" y="3053772"/>
        <a:ext cx="3093750" cy="720000"/>
      </dsp:txXfrm>
    </dsp:sp>
    <dsp:sp modelId="{AD94C213-9BB6-466A-B931-B8C46897F4AF}">
      <dsp:nvSpPr>
        <dsp:cNvPr id="0" name=""/>
        <dsp:cNvSpPr/>
      </dsp:nvSpPr>
      <dsp:spPr>
        <a:xfrm>
          <a:off x="4314206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71641-9601-471C-97F7-56FB5BA3FE23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51A08-FED5-4D6B-AFA4-214D7052308C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b="1" kern="1200"/>
            <a:t>Studiekeuzespecial (mail 21/11)</a:t>
          </a:r>
          <a:endParaRPr lang="en-US" sz="2500" kern="1200"/>
        </a:p>
      </dsp:txBody>
      <dsp:txXfrm>
        <a:off x="3710925" y="3053772"/>
        <a:ext cx="3093750" cy="720000"/>
      </dsp:txXfrm>
    </dsp:sp>
    <dsp:sp modelId="{E9631111-B326-4DE4-98F0-F32692AA651A}">
      <dsp:nvSpPr>
        <dsp:cNvPr id="0" name=""/>
        <dsp:cNvSpPr/>
      </dsp:nvSpPr>
      <dsp:spPr>
        <a:xfrm>
          <a:off x="7949362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2E6E1-B386-44B9-BD18-70E22777D8FB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62B4-60E6-452B-8F17-DBEFE710B84E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b="1" kern="1200"/>
            <a:t>Sites van de ROC’s</a:t>
          </a:r>
          <a:endParaRPr lang="en-US" sz="2500" kern="1200"/>
        </a:p>
      </dsp:txBody>
      <dsp:txXfrm>
        <a:off x="7346081" y="305377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F726-E64D-4556-B6AC-2E602B180106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6D3BB-267A-4590-9F7A-5DCDED783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5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79B5D-86BE-8BA4-1D8F-B153F758C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0E88E8-F73D-A520-72B3-6AA4C0BB0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94A8AD-6260-03AF-0D9A-39128133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ECCC79-5FFA-DF90-D099-634ECA96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4F7EDA-69C4-66A3-1CD8-19FDA0D9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74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68602-84A9-DF22-37E2-5C4F327D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C57EA8-2F62-F0B7-4D13-D85025A04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C7A864-AD5A-6EA5-7DAE-88020677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047FB8-8A98-C9A1-2F81-317CAD71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E857F-1956-B4EB-78C0-AC6467E6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7F0BD9-F2E9-DA43-C930-3EFD23377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8E9FA5-CC8E-07F0-16C9-8935E83BD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1ADD4C-4A3F-7334-65AF-72D2562B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D15D4-6CE2-FE4E-6D64-029F7F3F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BBF7B3-01A5-661D-4824-FC35C5CC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7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3B348-C890-B3A8-31A7-015DF2ED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08EBFE-4E91-8F00-298C-F64AA6BA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8000E6-399F-4144-F587-B5786510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51C9A-EC32-9109-B345-4509EFC3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5D0DC4-783C-A5A0-655A-207493B5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9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ADB35-B8C2-B6C5-9BB9-F6D06E69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080B85-1CA7-59F0-6A54-ECB161A8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2066CD-3150-A98E-5A0E-C28264E1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931846-D9B5-5E62-61BC-076EF457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49052B-117B-5B9F-BEEB-AAB2B253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67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C0AEE-33B4-4BF7-B017-16203EF7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D9154-B940-C6C8-594C-F40F00E59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808F71-2D2E-77EE-D026-D489251E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07A551-99EB-5879-5C87-315C967E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45B049-0769-E150-7999-FB2FF6B2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072284-E258-CCDD-9C7F-5F27213D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1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ADDCB-A918-E385-4882-5B635DF1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D678EA-2934-DED2-544C-9001B16E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1458C-E71F-FD0D-8950-212F72B97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D9080A-3FEF-AEAA-25C1-FC2E2B607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0034EF2-B892-DDEC-FBC7-45FE8A28A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0BCACE5-D6BE-8B18-D817-49710B2D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3123B6-F027-87F7-5863-E21116CC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884D6E-A1C8-A8B0-1800-1CADD19E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D32CB-9649-BFA6-9A32-AB0A8637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82C9C0-BEAC-5E16-8E97-CA05E29C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95CCA9-BD70-5C52-B823-2FB58F63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82991D-D7AA-A8BA-93DB-D81E0B0E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1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508665-A96F-057C-1A40-54925E3E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66013D-C438-52CB-F65C-284C6771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4A4384-016C-9FC2-BE4B-C1E6C3F7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1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76DD8-C630-3F6D-E82E-8E28F77E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20005E-4808-7263-C5F6-F30D041D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330555-9E9C-E69B-414C-AA66B33B6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79B808-3B60-28AF-3544-3F95B292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A3C0EB-4695-D005-2025-594C4D91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F474BE-5F7A-45C4-6ED8-3BBFDA1F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8F8E2-34DD-9FBE-E078-18CF6F79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B19D5F-D82F-2C65-0AE5-03C8B9CC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D5F065-1C30-E77D-A086-6DC5F62F2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ACDBAC-6336-8610-C8B9-06E23545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45851E-1D07-0F18-8C49-925D1032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7172DD-101E-5EA5-415C-1C51C273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A6A3A0-8BE8-0639-9595-25E92D00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65AD83-BDB1-B458-1085-70E5A4177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8EEA9-E8FE-63DB-09F6-8AF5E8CC9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F163-6C37-9549-AA20-305740200CE3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9EE5-537F-A2CD-1B90-9D7A402F1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54FD1-EC56-6C67-1C88-89DBB0FC1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B086-4F72-AF4C-BCBD-DC4DBD72A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52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BF739-EE5B-694D-92B1-46CFE8D0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1997240"/>
            <a:ext cx="8775450" cy="1480630"/>
          </a:xfrm>
        </p:spPr>
        <p:txBody>
          <a:bodyPr>
            <a:normAutofit/>
          </a:bodyPr>
          <a:lstStyle/>
          <a:p>
            <a:r>
              <a:rPr lang="nl-NL" sz="4800" dirty="0"/>
              <a:t>Ouderavond mavo 4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C25E447-2ED1-AED8-F7B3-F3E822D25AAC}"/>
              </a:ext>
            </a:extLst>
          </p:cNvPr>
          <p:cNvSpPr txBox="1">
            <a:spLocks/>
          </p:cNvSpPr>
          <p:nvPr/>
        </p:nvSpPr>
        <p:spPr>
          <a:xfrm>
            <a:off x="695721" y="3038160"/>
            <a:ext cx="6829204" cy="87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/>
              <a:t>22 februari 2024</a:t>
            </a:r>
          </a:p>
        </p:txBody>
      </p:sp>
    </p:spTree>
    <p:extLst>
      <p:ext uri="{BB962C8B-B14F-4D97-AF65-F5344CB8AC3E}">
        <p14:creationId xmlns:p14="http://schemas.microsoft.com/office/powerpoint/2010/main" val="64512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0DA599-BB7B-AF61-4A61-D588D5495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>
            <a:extLst>
              <a:ext uri="{FF2B5EF4-FFF2-40B4-BE49-F238E27FC236}">
                <a16:creationId xmlns:a16="http://schemas.microsoft.com/office/drawing/2014/main" id="{D9B4FE2B-6F40-6880-E5FA-1FD0BDF07700}"/>
              </a:ext>
            </a:extLst>
          </p:cNvPr>
          <p:cNvSpPr txBox="1">
            <a:spLocks/>
          </p:cNvSpPr>
          <p:nvPr/>
        </p:nvSpPr>
        <p:spPr>
          <a:xfrm>
            <a:off x="5151776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2B3ECD-761D-B722-BDAA-51E84F280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2839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14 mei start CE : </a:t>
            </a:r>
            <a:r>
              <a:rPr lang="nl-NL" sz="4800" dirty="0" err="1">
                <a:latin typeface="+mn-lt"/>
              </a:rPr>
              <a:t>gesch</a:t>
            </a:r>
            <a:endParaRPr lang="nl-NL" sz="4800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6AD750-2C27-F0D5-E412-69CB5BA0F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202"/>
            <a:ext cx="9144000" cy="3022598"/>
          </a:xfrm>
        </p:spPr>
        <p:txBody>
          <a:bodyPr>
            <a:normAutofit lnSpcReduction="10000"/>
          </a:bodyPr>
          <a:lstStyle/>
          <a:p>
            <a:r>
              <a:rPr lang="nl-NL" sz="4800" dirty="0"/>
              <a:t>27 mei laatste vak:  Nask2 ( </a:t>
            </a:r>
            <a:r>
              <a:rPr lang="nl-NL" sz="4800" dirty="0" err="1"/>
              <a:t>Sk</a:t>
            </a:r>
            <a:r>
              <a:rPr lang="nl-NL" sz="4800"/>
              <a:t>)</a:t>
            </a:r>
            <a:endParaRPr lang="nl-NL" sz="4800" b="1" dirty="0"/>
          </a:p>
          <a:p>
            <a:r>
              <a:rPr lang="nl-NL" sz="4800" dirty="0"/>
              <a:t>Schema: route naar het examen</a:t>
            </a:r>
          </a:p>
          <a:p>
            <a:endParaRPr lang="nl-NL" sz="4800" b="1" dirty="0"/>
          </a:p>
          <a:p>
            <a:r>
              <a:rPr lang="nl-NL" sz="4800" b="1" dirty="0"/>
              <a:t>Slapen/Rust/Op tijd zijn</a:t>
            </a:r>
          </a:p>
          <a:p>
            <a:endParaRPr lang="nl-NL" sz="4800" b="1" dirty="0"/>
          </a:p>
        </p:txBody>
      </p:sp>
    </p:spTree>
    <p:extLst>
      <p:ext uri="{BB962C8B-B14F-4D97-AF65-F5344CB8AC3E}">
        <p14:creationId xmlns:p14="http://schemas.microsoft.com/office/powerpoint/2010/main" val="267918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DE6B1DF-0788-A44A-9699-E6D07A3042A1}"/>
              </a:ext>
            </a:extLst>
          </p:cNvPr>
          <p:cNvSpPr txBox="1"/>
          <p:nvPr/>
        </p:nvSpPr>
        <p:spPr>
          <a:xfrm>
            <a:off x="642551" y="1865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7BB5CE1-A969-FA44-A44B-9933293DE720}"/>
              </a:ext>
            </a:extLst>
          </p:cNvPr>
          <p:cNvSpPr txBox="1">
            <a:spLocks/>
          </p:cNvSpPr>
          <p:nvPr/>
        </p:nvSpPr>
        <p:spPr>
          <a:xfrm>
            <a:off x="2538662" y="240631"/>
            <a:ext cx="6601325" cy="1106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+mn-lt"/>
              </a:rPr>
              <a:t>Slagen/Zakken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EF39605F-59EC-F743-9433-DE35F35BF0AE}"/>
              </a:ext>
            </a:extLst>
          </p:cNvPr>
          <p:cNvSpPr txBox="1">
            <a:spLocks/>
          </p:cNvSpPr>
          <p:nvPr/>
        </p:nvSpPr>
        <p:spPr>
          <a:xfrm>
            <a:off x="2538662" y="1600200"/>
            <a:ext cx="9143586" cy="4463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KV1/LO/PWS afgesloten met een V of G</a:t>
            </a:r>
          </a:p>
          <a:p>
            <a:r>
              <a:rPr lang="nl-NL" dirty="0"/>
              <a:t>Levensbeschouwing PTA doorlopen ; schoolcertificaat</a:t>
            </a:r>
          </a:p>
          <a:p>
            <a:r>
              <a:rPr lang="nl-NL" dirty="0"/>
              <a:t>SE en CE : tellen elk voor 50% mee</a:t>
            </a:r>
          </a:p>
          <a:p>
            <a:r>
              <a:rPr lang="nl-NL" dirty="0"/>
              <a:t>Reken continuïteit ; rekentoets afleggen</a:t>
            </a:r>
          </a:p>
          <a:p>
            <a:r>
              <a:rPr lang="nl-NL" dirty="0"/>
              <a:t>Maatschappijleer telt mee in slaag/zakregeling</a:t>
            </a:r>
          </a:p>
          <a:p>
            <a:r>
              <a:rPr lang="nl-NL" dirty="0"/>
              <a:t>Uitlag wordt bepaald op 7 vakken + sector</a:t>
            </a:r>
          </a:p>
          <a:p>
            <a:r>
              <a:rPr lang="nl-NL" dirty="0"/>
              <a:t>Alle examen vakken 6 of hoger; 1x5; 1x4 + 1x7; 2x5 +1x7</a:t>
            </a:r>
          </a:p>
          <a:p>
            <a:r>
              <a:rPr lang="nl-NL" dirty="0"/>
              <a:t>Nederlands minimaal 5</a:t>
            </a:r>
          </a:p>
          <a:p>
            <a:r>
              <a:rPr lang="nl-NL" dirty="0"/>
              <a:t>CE gemiddelde moet in </a:t>
            </a:r>
            <a:r>
              <a:rPr lang="nl-NL" b="1" dirty="0"/>
              <a:t>alle situaties minimaal 5,5 </a:t>
            </a:r>
            <a:r>
              <a:rPr lang="nl-NL" dirty="0"/>
              <a:t>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07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DE6B1DF-0788-A44A-9699-E6D07A3042A1}"/>
              </a:ext>
            </a:extLst>
          </p:cNvPr>
          <p:cNvSpPr txBox="1"/>
          <p:nvPr/>
        </p:nvSpPr>
        <p:spPr>
          <a:xfrm>
            <a:off x="642551" y="1865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7BB5CE1-A969-FA44-A44B-9933293DE720}"/>
              </a:ext>
            </a:extLst>
          </p:cNvPr>
          <p:cNvSpPr txBox="1">
            <a:spLocks/>
          </p:cNvSpPr>
          <p:nvPr/>
        </p:nvSpPr>
        <p:spPr>
          <a:xfrm>
            <a:off x="1864896" y="1169532"/>
            <a:ext cx="8225588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</a:rPr>
              <a:t>De overstap naar het MBO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EF39605F-59EC-F743-9433-DE35F35BF0AE}"/>
              </a:ext>
            </a:extLst>
          </p:cNvPr>
          <p:cNvSpPr txBox="1">
            <a:spLocks/>
          </p:cNvSpPr>
          <p:nvPr/>
        </p:nvSpPr>
        <p:spPr>
          <a:xfrm>
            <a:off x="5036456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581101D-1F3B-912E-BC76-4B3AA4D8ABA5}"/>
              </a:ext>
            </a:extLst>
          </p:cNvPr>
          <p:cNvSpPr txBox="1">
            <a:spLocks/>
          </p:cNvSpPr>
          <p:nvPr/>
        </p:nvSpPr>
        <p:spPr>
          <a:xfrm>
            <a:off x="5054632" y="25109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55121-8FAE-2C50-5B0C-78040FC1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95" y="2206171"/>
            <a:ext cx="6579989" cy="28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F33FC-7272-BAE1-75AB-D8A6A3A0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E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0C4174-D77B-B082-D162-1A2F5B4CEFB2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overstap naar het MBO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6B7868-BBBE-E00D-E741-F77627F4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61" y="640080"/>
            <a:ext cx="7316481" cy="55788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274121A-40E1-61E1-7A97-A0DEA1C2C003}"/>
              </a:ext>
            </a:extLst>
          </p:cNvPr>
          <p:cNvSpPr txBox="1"/>
          <p:nvPr/>
        </p:nvSpPr>
        <p:spPr>
          <a:xfrm>
            <a:off x="642551" y="1865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E557F222-65EC-B37D-9FC2-9BDAE68BE9F6}"/>
              </a:ext>
            </a:extLst>
          </p:cNvPr>
          <p:cNvSpPr txBox="1">
            <a:spLocks/>
          </p:cNvSpPr>
          <p:nvPr/>
        </p:nvSpPr>
        <p:spPr>
          <a:xfrm>
            <a:off x="5036456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826A4574-3CAA-79E7-E25A-180DAF4977F4}"/>
              </a:ext>
            </a:extLst>
          </p:cNvPr>
          <p:cNvSpPr txBox="1">
            <a:spLocks/>
          </p:cNvSpPr>
          <p:nvPr/>
        </p:nvSpPr>
        <p:spPr>
          <a:xfrm>
            <a:off x="5054632" y="25109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06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89B1-1BFA-F7E4-4D9C-799E24E06EDE}"/>
              </a:ext>
            </a:extLst>
          </p:cNvPr>
          <p:cNvSpPr txBox="1">
            <a:spLocks/>
          </p:cNvSpPr>
          <p:nvPr/>
        </p:nvSpPr>
        <p:spPr>
          <a:xfrm>
            <a:off x="750346" y="750164"/>
            <a:ext cx="8201149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DC5"/>
                </a:solidFill>
              </a:rPr>
              <a:t>Wat hebben de leerlingen gedaan?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023FBE-DCC4-E4CE-B0B2-DAFB84244625}"/>
              </a:ext>
            </a:extLst>
          </p:cNvPr>
          <p:cNvSpPr txBox="1">
            <a:spLocks/>
          </p:cNvSpPr>
          <p:nvPr/>
        </p:nvSpPr>
        <p:spPr>
          <a:xfrm>
            <a:off x="858234" y="1973480"/>
            <a:ext cx="7323240" cy="3488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5000"/>
              </a:lnSpc>
            </a:pPr>
            <a:r>
              <a:rPr lang="nl-N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Werken aan de 5 loopbaancompetenties (klas 3 en 4)</a:t>
            </a: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Profiel 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oriëntatie </a:t>
            </a:r>
          </a:p>
          <a:p>
            <a:pPr lvl="1">
              <a:lnSpc>
                <a:spcPct val="105000"/>
              </a:lnSpc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GC on tour (klas 3)</a:t>
            </a:r>
          </a:p>
          <a:p>
            <a:pPr lvl="0">
              <a:lnSpc>
                <a:spcPct val="105000"/>
              </a:lnSpc>
            </a:pPr>
            <a:r>
              <a:rPr lang="nl-N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MBO informatieavonden </a:t>
            </a:r>
            <a:r>
              <a:rPr lang="nl-N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(oktober)</a:t>
            </a:r>
          </a:p>
          <a:p>
            <a:pPr lvl="1">
              <a:lnSpc>
                <a:spcPct val="105000"/>
              </a:lnSpc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Mogelijkheid om 3 opleidingen te bezoeken.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</a:pPr>
            <a:r>
              <a:rPr lang="nl-N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Open dagen (november en januari)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0E7CD5-9282-3884-7476-C3FCE17F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390" y="229201"/>
            <a:ext cx="3560970" cy="36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0AA6F-7554-D2C7-3702-292CB747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B7961-4141-037B-FB1E-E0550936F3FA}"/>
              </a:ext>
            </a:extLst>
          </p:cNvPr>
          <p:cNvSpPr txBox="1">
            <a:spLocks/>
          </p:cNvSpPr>
          <p:nvPr/>
        </p:nvSpPr>
        <p:spPr>
          <a:xfrm>
            <a:off x="750346" y="750164"/>
            <a:ext cx="8201149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DC5"/>
                </a:solidFill>
              </a:rPr>
              <a:t>Wat kunnen de leerlingen nog doen?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76336A-D797-D175-4B31-60EC42A93381}"/>
              </a:ext>
            </a:extLst>
          </p:cNvPr>
          <p:cNvSpPr txBox="1">
            <a:spLocks/>
          </p:cNvSpPr>
          <p:nvPr/>
        </p:nvSpPr>
        <p:spPr>
          <a:xfrm>
            <a:off x="858234" y="1973480"/>
            <a:ext cx="9719768" cy="413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5000"/>
              </a:lnSpc>
              <a:buNone/>
            </a:pPr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nl-NL" sz="3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Gesprekken met de LOB-coördinator (op afspraak)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nl-NL" sz="3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nl-NL" sz="3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Meeloop dag op het MBO (verlof via LOB-coördinator) </a:t>
            </a:r>
          </a:p>
          <a:p>
            <a:pPr>
              <a:lnSpc>
                <a:spcPct val="105000"/>
              </a:lnSpc>
            </a:pPr>
            <a:endParaRPr lang="nl-NL" sz="3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nl-N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l-NL" sz="4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“Help, ik kan niet kiezen gesprekken”. 	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nl-NL" sz="4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(15 maart Graafschap College)</a:t>
            </a:r>
          </a:p>
          <a:p>
            <a:pPr>
              <a:lnSpc>
                <a:spcPct val="105000"/>
              </a:lnSpc>
            </a:pPr>
            <a:endParaRPr lang="nl-NL" sz="3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</a:pPr>
            <a:r>
              <a:rPr lang="nl-N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l-N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nl-NL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buNone/>
            </a:pPr>
            <a:endParaRPr lang="nl-NL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9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1094C-9D99-4E5A-DF42-4A64BEB6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8EAB5-E62E-813B-DA30-AF6ECA24B453}"/>
              </a:ext>
            </a:extLst>
          </p:cNvPr>
          <p:cNvSpPr txBox="1">
            <a:spLocks/>
          </p:cNvSpPr>
          <p:nvPr/>
        </p:nvSpPr>
        <p:spPr>
          <a:xfrm>
            <a:off x="750346" y="750164"/>
            <a:ext cx="6179843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DC5"/>
                </a:solidFill>
              </a:rPr>
              <a:t>Waar moet ik aan denken?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044B66-1AE4-8182-66FC-926B0D847B58}"/>
              </a:ext>
            </a:extLst>
          </p:cNvPr>
          <p:cNvSpPr txBox="1">
            <a:spLocks/>
          </p:cNvSpPr>
          <p:nvPr/>
        </p:nvSpPr>
        <p:spPr>
          <a:xfrm>
            <a:off x="858234" y="1863003"/>
            <a:ext cx="9416734" cy="4044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5000"/>
              </a:lnSpc>
            </a:pPr>
            <a:r>
              <a:rPr lang="nl-NL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Aanmelden bij de vervolgopleiding</a:t>
            </a:r>
            <a:endParaRPr lang="nl-NL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Via de site van de nieuwe school</a:t>
            </a:r>
            <a:endParaRPr lang="nl-NL" sz="3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Calibri" panose="020F0502020204030204" pitchFamily="34" charset="0"/>
              </a:rPr>
              <a:t>Check of het niveau klopt (Niveau 3 of 4)</a:t>
            </a:r>
          </a:p>
          <a:p>
            <a:pPr lvl="1">
              <a:lnSpc>
                <a:spcPct val="105000"/>
              </a:lnSpc>
            </a:pP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5000"/>
              </a:lnSpc>
            </a:pPr>
            <a:r>
              <a:rPr lang="nl-NL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Digitaal Doorstroom dossier</a:t>
            </a: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nl-NL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DDD</a:t>
            </a: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Calibri" panose="020F0502020204030204" pitchFamily="34" charset="0"/>
              </a:rPr>
              <a:t>Leerlingen hebben de inloggegevens ontvangen in oktober</a:t>
            </a: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5000"/>
              </a:lnSpc>
            </a:pPr>
            <a:r>
              <a:rPr lang="nl-NL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Deel A door de leerling, Deel B door de coach.</a:t>
            </a: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Calibri" panose="020F0502020204030204" pitchFamily="34" charset="0"/>
              </a:rPr>
              <a:t>Leerling is eigenaar van het dossier</a:t>
            </a:r>
          </a:p>
          <a:p>
            <a:pPr lvl="1">
              <a:lnSpc>
                <a:spcPct val="105000"/>
              </a:lnSpc>
            </a:pPr>
            <a:r>
              <a:rPr lang="nl-NL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Warme overdracht waar nodig!</a:t>
            </a:r>
          </a:p>
          <a:p>
            <a:pPr lvl="1">
              <a:lnSpc>
                <a:spcPct val="105000"/>
              </a:lnSpc>
            </a:pP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05000"/>
              </a:lnSpc>
            </a:pPr>
            <a:r>
              <a:rPr lang="nl-NL" sz="4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 1 APRIL INSCHRIJVEN!</a:t>
            </a:r>
            <a:endParaRPr lang="nl-NL" sz="4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3CDA47-8677-114D-8816-392374532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95" y="365153"/>
            <a:ext cx="3786460" cy="22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8C9EF-0CFD-ED59-E513-16B1B959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84CEB55-F4D2-FA5F-0CBE-2BEFA3ED9146}"/>
              </a:ext>
            </a:extLst>
          </p:cNvPr>
          <p:cNvSpPr txBox="1"/>
          <p:nvPr/>
        </p:nvSpPr>
        <p:spPr>
          <a:xfrm>
            <a:off x="642551" y="1865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24254C3-1B30-A70C-9DC9-42ACA6CA5C36}"/>
              </a:ext>
            </a:extLst>
          </p:cNvPr>
          <p:cNvSpPr txBox="1">
            <a:spLocks/>
          </p:cNvSpPr>
          <p:nvPr/>
        </p:nvSpPr>
        <p:spPr>
          <a:xfrm>
            <a:off x="1864896" y="1169532"/>
            <a:ext cx="8225588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</a:rPr>
              <a:t>De overstap naar de HAVO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F308FF59-5EEE-BB33-214E-C17412270CFC}"/>
              </a:ext>
            </a:extLst>
          </p:cNvPr>
          <p:cNvSpPr txBox="1">
            <a:spLocks/>
          </p:cNvSpPr>
          <p:nvPr/>
        </p:nvSpPr>
        <p:spPr>
          <a:xfrm>
            <a:off x="5036456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5554BCD6-8896-3F40-146C-EB7D7456B8F9}"/>
              </a:ext>
            </a:extLst>
          </p:cNvPr>
          <p:cNvSpPr txBox="1">
            <a:spLocks/>
          </p:cNvSpPr>
          <p:nvPr/>
        </p:nvSpPr>
        <p:spPr>
          <a:xfrm>
            <a:off x="5054632" y="25109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269A18-9CA8-618D-D084-4E4F62CF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53" y="2218416"/>
            <a:ext cx="3842084" cy="38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EC9F6-EF44-5FFA-D021-838A0B98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349D79FF-3F2F-9E49-2154-95C91914F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E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7D95512-854D-2AE2-3D74-FC6604150994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overstap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naar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de </a:t>
            </a:r>
            <a:r>
              <a:rPr lang="en-US" sz="3200" dirty="0" err="1">
                <a:solidFill>
                  <a:srgbClr val="FFFFFF"/>
                </a:solidFill>
              </a:rPr>
              <a:t>Havo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120E51-C601-AEA8-B388-6543B5A0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61" y="640080"/>
            <a:ext cx="7316481" cy="55788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38D1ED7-1551-B2FD-0F2C-42B9D886B112}"/>
              </a:ext>
            </a:extLst>
          </p:cNvPr>
          <p:cNvSpPr txBox="1"/>
          <p:nvPr/>
        </p:nvSpPr>
        <p:spPr>
          <a:xfrm>
            <a:off x="642551" y="1865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A2498370-2094-21F7-3717-878116C2CDA9}"/>
              </a:ext>
            </a:extLst>
          </p:cNvPr>
          <p:cNvSpPr txBox="1">
            <a:spLocks/>
          </p:cNvSpPr>
          <p:nvPr/>
        </p:nvSpPr>
        <p:spPr>
          <a:xfrm>
            <a:off x="5036456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C0EF09D-0C62-84CA-5449-1472DA495121}"/>
              </a:ext>
            </a:extLst>
          </p:cNvPr>
          <p:cNvSpPr txBox="1">
            <a:spLocks/>
          </p:cNvSpPr>
          <p:nvPr/>
        </p:nvSpPr>
        <p:spPr>
          <a:xfrm>
            <a:off x="5054632" y="25109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20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D7C22-C21F-CCD2-DB27-666F02F86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30A11-EC9F-239C-1A57-02247643C974}"/>
              </a:ext>
            </a:extLst>
          </p:cNvPr>
          <p:cNvSpPr txBox="1">
            <a:spLocks/>
          </p:cNvSpPr>
          <p:nvPr/>
        </p:nvSpPr>
        <p:spPr>
          <a:xfrm>
            <a:off x="750346" y="750164"/>
            <a:ext cx="6179843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DC5"/>
                </a:solidFill>
              </a:rPr>
              <a:t>Waar moet ik aan voldoen?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2B545C-29A4-4633-2A92-3E5DECECEFA2}"/>
              </a:ext>
            </a:extLst>
          </p:cNvPr>
          <p:cNvSpPr txBox="1">
            <a:spLocks/>
          </p:cNvSpPr>
          <p:nvPr/>
        </p:nvSpPr>
        <p:spPr>
          <a:xfrm>
            <a:off x="858234" y="1863003"/>
            <a:ext cx="9416734" cy="4044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5000"/>
              </a:lnSpc>
            </a:pPr>
            <a:r>
              <a:rPr lang="nl-NL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Drempelloze overgang</a:t>
            </a:r>
            <a:endParaRPr lang="nl-NL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Leerling doet examen in 7 vakken</a:t>
            </a:r>
            <a:endParaRPr lang="nl-NL" sz="3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5000"/>
              </a:lnSpc>
            </a:pPr>
            <a:r>
              <a:rPr lang="nl-NL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Geen examen in </a:t>
            </a:r>
            <a:r>
              <a:rPr lang="nl-NL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 vakken maar wel een havo-wens?</a:t>
            </a: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Calibri" panose="020F0502020204030204" pitchFamily="34" charset="0"/>
              </a:rPr>
              <a:t>Leerlingen heeft gemiddeld &gt;6,8 </a:t>
            </a: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Calibri" panose="020F0502020204030204" pitchFamily="34" charset="0"/>
              </a:rPr>
              <a:t>Positief advies van het docententeam + teamleider</a:t>
            </a: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5000"/>
              </a:lnSpc>
            </a:pPr>
            <a:r>
              <a:rPr lang="nl-NL" sz="3800" dirty="0">
                <a:latin typeface="Calibri" panose="020F0502020204030204" pitchFamily="34" charset="0"/>
                <a:ea typeface="Calibri" panose="020F0502020204030204" pitchFamily="34" charset="0"/>
              </a:rPr>
              <a:t>Intakegesprek over motivatie</a:t>
            </a:r>
          </a:p>
          <a:p>
            <a:pPr lvl="1">
              <a:lnSpc>
                <a:spcPct val="105000"/>
              </a:lnSpc>
            </a:pP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20854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B631EE1-261D-2042-B5C1-D922FB9887CA}"/>
              </a:ext>
            </a:extLst>
          </p:cNvPr>
          <p:cNvSpPr txBox="1">
            <a:spLocks/>
          </p:cNvSpPr>
          <p:nvPr/>
        </p:nvSpPr>
        <p:spPr>
          <a:xfrm>
            <a:off x="5036457" y="1194552"/>
            <a:ext cx="5631543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C4D635DD-457B-CB49-A26D-B82685E50376}"/>
              </a:ext>
            </a:extLst>
          </p:cNvPr>
          <p:cNvSpPr txBox="1">
            <a:spLocks/>
          </p:cNvSpPr>
          <p:nvPr/>
        </p:nvSpPr>
        <p:spPr>
          <a:xfrm>
            <a:off x="5151776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0F2F79-B22A-A8BB-2E6D-EFB5ACD8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2839"/>
          </a:xfrm>
        </p:spPr>
        <p:txBody>
          <a:bodyPr>
            <a:normAutofit/>
          </a:bodyPr>
          <a:lstStyle/>
          <a:p>
            <a:r>
              <a:rPr lang="nl-NL" sz="4800" b="1" dirty="0"/>
              <a:t>Carl Geessink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824FB5-5EA9-78D7-66F0-4A01D21AA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202"/>
            <a:ext cx="9144000" cy="3022598"/>
          </a:xfrm>
        </p:spPr>
        <p:txBody>
          <a:bodyPr>
            <a:normAutofit lnSpcReduction="10000"/>
          </a:bodyPr>
          <a:lstStyle/>
          <a:p>
            <a:r>
              <a:rPr lang="nl-NL" sz="4800" dirty="0"/>
              <a:t>Teamleider mavo 3 en 4</a:t>
            </a:r>
          </a:p>
          <a:p>
            <a:r>
              <a:rPr lang="nl-NL" sz="4800" dirty="0"/>
              <a:t>en </a:t>
            </a:r>
          </a:p>
          <a:p>
            <a:r>
              <a:rPr lang="nl-NL" sz="4800" dirty="0"/>
              <a:t>Frank van der Weg</a:t>
            </a:r>
          </a:p>
          <a:p>
            <a:r>
              <a:rPr lang="nl-NL" sz="4800" dirty="0"/>
              <a:t>LOB-</a:t>
            </a:r>
            <a:r>
              <a:rPr lang="nl-NL" sz="4800" dirty="0" err="1"/>
              <a:t>Coordinator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36503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8B39E-042F-39A3-7E2E-C9C72C3F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E712D-3087-9EB0-4204-339CF017100E}"/>
              </a:ext>
            </a:extLst>
          </p:cNvPr>
          <p:cNvSpPr txBox="1">
            <a:spLocks/>
          </p:cNvSpPr>
          <p:nvPr/>
        </p:nvSpPr>
        <p:spPr>
          <a:xfrm>
            <a:off x="750346" y="750164"/>
            <a:ext cx="6179843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DC5"/>
                </a:solidFill>
              </a:rPr>
              <a:t>Waar moet ik aan denken?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192E0F-6536-0AB0-1004-757BC87EDE71}"/>
              </a:ext>
            </a:extLst>
          </p:cNvPr>
          <p:cNvSpPr txBox="1">
            <a:spLocks/>
          </p:cNvSpPr>
          <p:nvPr/>
        </p:nvSpPr>
        <p:spPr>
          <a:xfrm>
            <a:off x="858234" y="1863003"/>
            <a:ext cx="9416734" cy="404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5000"/>
              </a:lnSpc>
            </a:pPr>
            <a:r>
              <a:rPr lang="nl-NL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B</a:t>
            </a:r>
            <a:endParaRPr lang="nl-NL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nl-NL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Inschrijven voor een MBO opleiding. </a:t>
            </a:r>
            <a:endParaRPr lang="nl-NL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 1 april recht op plaatsing</a:t>
            </a:r>
          </a:p>
          <a:p>
            <a:pPr marL="0" lvl="0" indent="0">
              <a:lnSpc>
                <a:spcPct val="105000"/>
              </a:lnSpc>
              <a:buNone/>
            </a:pPr>
            <a:r>
              <a:rPr lang="nl-NL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Ervaringen van de school.</a:t>
            </a:r>
          </a:p>
          <a:p>
            <a:pPr>
              <a:lnSpc>
                <a:spcPct val="105000"/>
              </a:lnSpc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HAVO om de keuze uit te stellen meestal geen goed idee.</a:t>
            </a:r>
          </a:p>
          <a:p>
            <a:pPr marL="0" indent="0">
              <a:lnSpc>
                <a:spcPct val="105000"/>
              </a:lnSpc>
              <a:buNone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5000"/>
              </a:lnSpc>
            </a:pPr>
            <a:endParaRPr lang="nl-N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84476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E7809-C3C2-33D5-559A-6FF8687B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BD5382-BB19-FFC6-E2F1-1F994ACC69CA}"/>
              </a:ext>
            </a:extLst>
          </p:cNvPr>
          <p:cNvSpPr txBox="1">
            <a:spLocks/>
          </p:cNvSpPr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 kan ik informatie vinden?</a:t>
            </a:r>
          </a:p>
        </p:txBody>
      </p:sp>
      <p:graphicFrame>
        <p:nvGraphicFramePr>
          <p:cNvPr id="5" name="Ondertitel 2">
            <a:extLst>
              <a:ext uri="{FF2B5EF4-FFF2-40B4-BE49-F238E27FC236}">
                <a16:creationId xmlns:a16="http://schemas.microsoft.com/office/drawing/2014/main" id="{661A9354-4D60-448A-82B2-DD75F50B3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71353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67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660C41-D5B7-FEED-E980-55DCA2F3F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94D1D4C-AAFD-D596-274D-A14C58CD4058}"/>
              </a:ext>
            </a:extLst>
          </p:cNvPr>
          <p:cNvSpPr txBox="1"/>
          <p:nvPr/>
        </p:nvSpPr>
        <p:spPr>
          <a:xfrm>
            <a:off x="642551" y="1865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AA89AE2-E920-8F94-E3E1-3B722863BE17}"/>
              </a:ext>
            </a:extLst>
          </p:cNvPr>
          <p:cNvSpPr txBox="1">
            <a:spLocks/>
          </p:cNvSpPr>
          <p:nvPr/>
        </p:nvSpPr>
        <p:spPr>
          <a:xfrm>
            <a:off x="5036456" y="1122363"/>
            <a:ext cx="5631543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Programma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EB95F37B-1FF2-99AD-B022-E0B2A3D8E733}"/>
              </a:ext>
            </a:extLst>
          </p:cNvPr>
          <p:cNvSpPr txBox="1">
            <a:spLocks/>
          </p:cNvSpPr>
          <p:nvPr/>
        </p:nvSpPr>
        <p:spPr>
          <a:xfrm>
            <a:off x="5036455" y="2358571"/>
            <a:ext cx="6188893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Algemene vooruitblik  komende maanden rondom SE en CE</a:t>
            </a:r>
          </a:p>
          <a:p>
            <a:endParaRPr lang="nl-NL" dirty="0"/>
          </a:p>
          <a:p>
            <a:r>
              <a:rPr lang="nl-NL" dirty="0"/>
              <a:t>Overstap naar het Havo/MBO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8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4A75F-F24D-C51F-6828-AAFDD9136477}"/>
              </a:ext>
            </a:extLst>
          </p:cNvPr>
          <p:cNvSpPr txBox="1">
            <a:spLocks/>
          </p:cNvSpPr>
          <p:nvPr/>
        </p:nvSpPr>
        <p:spPr>
          <a:xfrm>
            <a:off x="1971039" y="1245732"/>
            <a:ext cx="5852454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D66197-AB28-EDC7-1B39-E77D419828B7}"/>
              </a:ext>
            </a:extLst>
          </p:cNvPr>
          <p:cNvSpPr txBox="1">
            <a:spLocks/>
          </p:cNvSpPr>
          <p:nvPr/>
        </p:nvSpPr>
        <p:spPr>
          <a:xfrm>
            <a:off x="1971039" y="2481940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3D3989-4E2D-2E60-780E-7B0FE6C48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21" y="696320"/>
            <a:ext cx="8892540" cy="357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62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C2730E3-6D6D-6440-B950-0841550A7A86}"/>
              </a:ext>
            </a:extLst>
          </p:cNvPr>
          <p:cNvSpPr txBox="1">
            <a:spLocks/>
          </p:cNvSpPr>
          <p:nvPr/>
        </p:nvSpPr>
        <p:spPr>
          <a:xfrm>
            <a:off x="740228" y="385012"/>
            <a:ext cx="5631543" cy="7816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Wat komt nog mavo 4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ACFDBA60-722D-5342-9216-8B6D92653D38}"/>
              </a:ext>
            </a:extLst>
          </p:cNvPr>
          <p:cNvSpPr txBox="1">
            <a:spLocks/>
          </p:cNvSpPr>
          <p:nvPr/>
        </p:nvSpPr>
        <p:spPr>
          <a:xfrm>
            <a:off x="740228" y="1515981"/>
            <a:ext cx="9883656" cy="3741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r>
              <a:rPr lang="nl-NL" dirty="0"/>
              <a:t>Toets dagen</a:t>
            </a:r>
          </a:p>
          <a:p>
            <a:r>
              <a:rPr lang="nl-NL" dirty="0"/>
              <a:t>Reguliere dinsdagen</a:t>
            </a:r>
          </a:p>
          <a:p>
            <a:r>
              <a:rPr lang="nl-NL" dirty="0"/>
              <a:t>19 t/m 26 mrt </a:t>
            </a:r>
            <a:r>
              <a:rPr lang="nl-NL" dirty="0" err="1"/>
              <a:t>afh</a:t>
            </a:r>
            <a:r>
              <a:rPr lang="nl-NL" dirty="0"/>
              <a:t>. van pakket,</a:t>
            </a:r>
          </a:p>
          <a:p>
            <a:pPr marL="0" indent="0">
              <a:buNone/>
            </a:pPr>
            <a:r>
              <a:rPr lang="nl-NL" dirty="0"/>
              <a:t>   deze dagen ook de mondelingen/practica</a:t>
            </a:r>
          </a:p>
          <a:p>
            <a:r>
              <a:rPr lang="nl-NL" dirty="0"/>
              <a:t>Start CE1 14/5 t/m 27/5 			uitslag: 12/6</a:t>
            </a:r>
          </a:p>
          <a:p>
            <a:r>
              <a:rPr lang="nl-NL" dirty="0"/>
              <a:t>Naar havo 4? Dan </a:t>
            </a:r>
            <a:r>
              <a:rPr lang="nl-NL" b="1" dirty="0" err="1"/>
              <a:t>wisk</a:t>
            </a:r>
            <a:r>
              <a:rPr lang="nl-NL" b="1" dirty="0"/>
              <a:t>: 28/29/30 mei</a:t>
            </a:r>
            <a:endParaRPr lang="nl-NL" dirty="0"/>
          </a:p>
          <a:p>
            <a:r>
              <a:rPr lang="nl-NL" dirty="0"/>
              <a:t>Start CE2 17/6 t/m 20/6 			 uitslag: 28/6</a:t>
            </a:r>
          </a:p>
          <a:p>
            <a:r>
              <a:rPr lang="nl-NL" dirty="0"/>
              <a:t>Diploma: 4/7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74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DA9D8-056A-DB73-1A0F-114D16543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6989B37-38F9-D384-7224-8E15081E78F5}"/>
              </a:ext>
            </a:extLst>
          </p:cNvPr>
          <p:cNvSpPr txBox="1">
            <a:spLocks/>
          </p:cNvSpPr>
          <p:nvPr/>
        </p:nvSpPr>
        <p:spPr>
          <a:xfrm>
            <a:off x="740228" y="385012"/>
            <a:ext cx="5631543" cy="7816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Wat </a:t>
            </a:r>
            <a:r>
              <a:rPr lang="nl-NL" sz="4000" dirty="0">
                <a:latin typeface="+mn-lt"/>
              </a:rPr>
              <a:t>komt</a:t>
            </a:r>
            <a:r>
              <a:rPr lang="nl-NL" sz="4000" dirty="0"/>
              <a:t> nog in mavo 4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0368EFC4-DD0E-8B18-9BE5-ADF0D5E7C41F}"/>
              </a:ext>
            </a:extLst>
          </p:cNvPr>
          <p:cNvSpPr txBox="1">
            <a:spLocks/>
          </p:cNvSpPr>
          <p:nvPr/>
        </p:nvSpPr>
        <p:spPr>
          <a:xfrm>
            <a:off x="848513" y="1660359"/>
            <a:ext cx="9883656" cy="374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r>
              <a:rPr lang="nl-NL" dirty="0"/>
              <a:t>Toets dagen</a:t>
            </a:r>
          </a:p>
          <a:p>
            <a:r>
              <a:rPr lang="nl-NL" dirty="0"/>
              <a:t>Reguliere dinsdagen</a:t>
            </a:r>
          </a:p>
          <a:p>
            <a:r>
              <a:rPr lang="nl-NL" dirty="0"/>
              <a:t>19 t/m 26 mrt </a:t>
            </a:r>
            <a:r>
              <a:rPr lang="nl-NL" dirty="0" err="1"/>
              <a:t>afh</a:t>
            </a:r>
            <a:r>
              <a:rPr lang="nl-NL" dirty="0"/>
              <a:t>. van pakket,</a:t>
            </a:r>
          </a:p>
          <a:p>
            <a:pPr marL="0" indent="0">
              <a:buNone/>
            </a:pPr>
            <a:r>
              <a:rPr lang="nl-NL" dirty="0"/>
              <a:t>   deze dagen ook de mondelingen/practica</a:t>
            </a:r>
          </a:p>
          <a:p>
            <a:r>
              <a:rPr lang="nl-NL" dirty="0"/>
              <a:t>SE cijfercontrole 24 april</a:t>
            </a:r>
          </a:p>
          <a:p>
            <a:r>
              <a:rPr lang="nl-NL" dirty="0"/>
              <a:t>Laatste schooldag: Walibi 26 april</a:t>
            </a:r>
          </a:p>
        </p:txBody>
      </p:sp>
    </p:spTree>
    <p:extLst>
      <p:ext uri="{BB962C8B-B14F-4D97-AF65-F5344CB8AC3E}">
        <p14:creationId xmlns:p14="http://schemas.microsoft.com/office/powerpoint/2010/main" val="50289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>
            <a:extLst>
              <a:ext uri="{FF2B5EF4-FFF2-40B4-BE49-F238E27FC236}">
                <a16:creationId xmlns:a16="http://schemas.microsoft.com/office/drawing/2014/main" id="{B7DE20CA-C643-8044-8980-C962351B3ECB}"/>
              </a:ext>
            </a:extLst>
          </p:cNvPr>
          <p:cNvSpPr txBox="1">
            <a:spLocks/>
          </p:cNvSpPr>
          <p:nvPr/>
        </p:nvSpPr>
        <p:spPr>
          <a:xfrm>
            <a:off x="740228" y="421106"/>
            <a:ext cx="10232572" cy="4713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300" dirty="0"/>
              <a:t>Komende maanden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3000" dirty="0"/>
              <a:t>Keuze uren veelal vastgezet; alle </a:t>
            </a:r>
            <a:r>
              <a:rPr lang="nl-NL" sz="3000" dirty="0" err="1"/>
              <a:t>lln</a:t>
            </a:r>
            <a:r>
              <a:rPr lang="nl-NL" sz="3000" dirty="0"/>
              <a:t> 3</a:t>
            </a:r>
            <a:r>
              <a:rPr lang="nl-NL" sz="3000" baseline="30000" dirty="0"/>
              <a:t>e</a:t>
            </a:r>
            <a:r>
              <a:rPr lang="nl-NL" sz="3000" dirty="0"/>
              <a:t> uur </a:t>
            </a:r>
          </a:p>
          <a:p>
            <a:r>
              <a:rPr lang="nl-NL" sz="3000" dirty="0"/>
              <a:t>2</a:t>
            </a:r>
            <a:r>
              <a:rPr lang="nl-NL" sz="3000" baseline="30000" dirty="0"/>
              <a:t>e</a:t>
            </a:r>
            <a:r>
              <a:rPr lang="nl-NL" sz="3000" dirty="0"/>
              <a:t> coach uur ingezet voor </a:t>
            </a:r>
            <a:r>
              <a:rPr lang="nl-NL" sz="3000" dirty="0" err="1"/>
              <a:t>vakles</a:t>
            </a:r>
            <a:endParaRPr lang="nl-NL" sz="3000" dirty="0"/>
          </a:p>
          <a:p>
            <a:r>
              <a:rPr lang="nl-NL" sz="3000" dirty="0"/>
              <a:t>@ </a:t>
            </a:r>
            <a:r>
              <a:rPr lang="nl-NL" sz="3000" dirty="0" err="1"/>
              <a:t>work</a:t>
            </a:r>
            <a:r>
              <a:rPr lang="nl-NL" sz="3000" dirty="0"/>
              <a:t> : leren </a:t>
            </a:r>
            <a:r>
              <a:rPr lang="nl-NL" sz="3000" dirty="0" err="1"/>
              <a:t>leren</a:t>
            </a:r>
            <a:r>
              <a:rPr lang="nl-NL" sz="3000" dirty="0"/>
              <a:t>  bv grotere blokken aanpak/ strategie /wat past bij jou? a.d.h.v. vakken</a:t>
            </a:r>
          </a:p>
          <a:p>
            <a:r>
              <a:rPr lang="nl-NL" sz="3000" dirty="0"/>
              <a:t>Na de laatste toetsen in de lessen: herhaling stof en examentraining</a:t>
            </a:r>
          </a:p>
          <a:p>
            <a:r>
              <a:rPr lang="nl-NL" sz="3000" dirty="0"/>
              <a:t>Oefenen in examenzaal setting</a:t>
            </a:r>
          </a:p>
          <a:p>
            <a:r>
              <a:rPr lang="nl-NL" sz="3000" dirty="0"/>
              <a:t>6,7,8 mei externe ex training verplicht : </a:t>
            </a:r>
            <a:r>
              <a:rPr lang="nl-NL" sz="3000" dirty="0" err="1"/>
              <a:t>study</a:t>
            </a:r>
            <a:r>
              <a:rPr lang="nl-NL" sz="3000" dirty="0"/>
              <a:t> station 2 x 4 uur </a:t>
            </a:r>
          </a:p>
          <a:p>
            <a:r>
              <a:rPr lang="nl-NL" sz="3000" dirty="0"/>
              <a:t>10 mei ( vrije dag) facultatief bij 40 inschrijvingen</a:t>
            </a:r>
          </a:p>
          <a:p>
            <a:pPr marL="0" indent="0">
              <a:buNone/>
            </a:pPr>
            <a:r>
              <a:rPr lang="nl-NL" sz="3000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99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F39DCB2-B4DD-3044-BA5C-A8ED7A5F48D5}"/>
              </a:ext>
            </a:extLst>
          </p:cNvPr>
          <p:cNvSpPr txBox="1">
            <a:spLocks/>
          </p:cNvSpPr>
          <p:nvPr/>
        </p:nvSpPr>
        <p:spPr>
          <a:xfrm>
            <a:off x="740228" y="1122363"/>
            <a:ext cx="9366298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Hulpmiddelen : Op weg naar het examen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6EC1663A-617F-2F4F-BB8C-B94ECF408A5F}"/>
              </a:ext>
            </a:extLst>
          </p:cNvPr>
          <p:cNvSpPr txBox="1">
            <a:spLocks/>
          </p:cNvSpPr>
          <p:nvPr/>
        </p:nvSpPr>
        <p:spPr>
          <a:xfrm>
            <a:off x="740228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EF3E97-1875-5CF1-1BE4-C72D80DACCBA}"/>
              </a:ext>
            </a:extLst>
          </p:cNvPr>
          <p:cNvSpPr txBox="1"/>
          <p:nvPr/>
        </p:nvSpPr>
        <p:spPr>
          <a:xfrm>
            <a:off x="950494" y="2690336"/>
            <a:ext cx="10238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IN 2024 Er zijn geen wijzigingen t.o.v. de toegestane hulpmiddelen vmbo 2023. </a:t>
            </a:r>
          </a:p>
          <a:p>
            <a:r>
              <a:rPr lang="nl-NL" sz="2800" dirty="0"/>
              <a:t>2 TOEGESTANE HULPMIDDELEN VMBO 2024 Vak leerweg hulpmiddel alle vakken alle leerwegen Basispakket, bestaande uit:</a:t>
            </a:r>
          </a:p>
        </p:txBody>
      </p:sp>
    </p:spTree>
    <p:extLst>
      <p:ext uri="{BB962C8B-B14F-4D97-AF65-F5344CB8AC3E}">
        <p14:creationId xmlns:p14="http://schemas.microsoft.com/office/powerpoint/2010/main" val="29834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731FA7A-E6F0-7F4D-808C-292F35A32A09}"/>
              </a:ext>
            </a:extLst>
          </p:cNvPr>
          <p:cNvSpPr txBox="1">
            <a:spLocks/>
          </p:cNvSpPr>
          <p:nvPr/>
        </p:nvSpPr>
        <p:spPr>
          <a:xfrm>
            <a:off x="740228" y="1122363"/>
            <a:ext cx="5631543" cy="1112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+mn-lt"/>
              </a:rPr>
              <a:t>examenmateriaal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B7DE20CA-C643-8044-8980-C962351B3ECB}"/>
              </a:ext>
            </a:extLst>
          </p:cNvPr>
          <p:cNvSpPr txBox="1">
            <a:spLocks/>
          </p:cNvSpPr>
          <p:nvPr/>
        </p:nvSpPr>
        <p:spPr>
          <a:xfrm>
            <a:off x="740228" y="2358571"/>
            <a:ext cx="5631544" cy="2899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Oordopjes</a:t>
            </a:r>
          </a:p>
          <a:p>
            <a:r>
              <a:rPr lang="nl-NL" dirty="0"/>
              <a:t>Extra pennen/potloden ( doorzichtig etui) </a:t>
            </a:r>
          </a:p>
          <a:p>
            <a:r>
              <a:rPr lang="nl-NL" dirty="0"/>
              <a:t>Eten drinken ( kraak en geurvrij? )</a:t>
            </a:r>
          </a:p>
          <a:p>
            <a:r>
              <a:rPr lang="nl-NL" dirty="0"/>
              <a:t>Klok in de zaal ( horloges en mobiels verboden)</a:t>
            </a:r>
          </a:p>
          <a:p>
            <a:r>
              <a:rPr lang="nl-NL" dirty="0"/>
              <a:t>Trui/vest </a:t>
            </a:r>
          </a:p>
        </p:txBody>
      </p:sp>
    </p:spTree>
    <p:extLst>
      <p:ext uri="{BB962C8B-B14F-4D97-AF65-F5344CB8AC3E}">
        <p14:creationId xmlns:p14="http://schemas.microsoft.com/office/powerpoint/2010/main" val="3080240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F5A5D84448C4EB36C9C673D9747E3" ma:contentTypeVersion="12" ma:contentTypeDescription="Een nieuw document maken." ma:contentTypeScope="" ma:versionID="d12d0a4b770ad17d55407da41af74b77">
  <xsd:schema xmlns:xsd="http://www.w3.org/2001/XMLSchema" xmlns:xs="http://www.w3.org/2001/XMLSchema" xmlns:p="http://schemas.microsoft.com/office/2006/metadata/properties" xmlns:ns2="16b384fe-5257-4a5a-8542-7789dfd3d3f6" xmlns:ns3="b5b64f5b-8f07-4a2f-ad61-7719f8cc0255" targetNamespace="http://schemas.microsoft.com/office/2006/metadata/properties" ma:root="true" ma:fieldsID="81f2c8a45f3787f28435b554f37f3582" ns2:_="" ns3:_="">
    <xsd:import namespace="16b384fe-5257-4a5a-8542-7789dfd3d3f6"/>
    <xsd:import namespace="b5b64f5b-8f07-4a2f-ad61-7719f8cc02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384fe-5257-4a5a-8542-7789dfd3d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f3092b97-38c8-465c-bcba-a7877597a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64f5b-8f07-4a2f-ad61-7719f8cc025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f668748-b11a-4347-a60c-7df19e324147}" ma:internalName="TaxCatchAll" ma:showField="CatchAllData" ma:web="b5b64f5b-8f07-4a2f-ad61-7719f8cc02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075CA-3679-40EA-B8F0-3217833E90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CDA933-2264-427E-879C-D46FC8F19C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677</Words>
  <Application>Microsoft Office PowerPoint</Application>
  <PresentationFormat>Breedbeeld</PresentationFormat>
  <Paragraphs>116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Ouderavond mavo 4</vt:lpstr>
      <vt:lpstr>Carl Geessink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14 mei start CE : gesch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Achterhoek 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Titelpagina</dc:title>
  <dc:creator>Lisa van Nuenen</dc:creator>
  <cp:lastModifiedBy>Carl Geessink</cp:lastModifiedBy>
  <cp:revision>8</cp:revision>
  <dcterms:created xsi:type="dcterms:W3CDTF">2023-09-04T11:31:46Z</dcterms:created>
  <dcterms:modified xsi:type="dcterms:W3CDTF">2024-02-22T17:55:59Z</dcterms:modified>
</cp:coreProperties>
</file>